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497" r:id="rId2"/>
    <p:sldId id="519" r:id="rId3"/>
    <p:sldId id="580" r:id="rId4"/>
    <p:sldId id="582" r:id="rId5"/>
    <p:sldId id="581" r:id="rId6"/>
    <p:sldId id="595" r:id="rId7"/>
    <p:sldId id="583" r:id="rId8"/>
    <p:sldId id="584" r:id="rId9"/>
    <p:sldId id="591" r:id="rId10"/>
    <p:sldId id="585" r:id="rId11"/>
    <p:sldId id="586" r:id="rId12"/>
    <p:sldId id="587" r:id="rId13"/>
    <p:sldId id="588" r:id="rId14"/>
    <p:sldId id="590" r:id="rId15"/>
    <p:sldId id="594" r:id="rId16"/>
    <p:sldId id="593" r:id="rId17"/>
    <p:sldId id="592" r:id="rId18"/>
    <p:sldId id="589" r:id="rId19"/>
    <p:sldId id="538" r:id="rId20"/>
    <p:sldId id="374" r:id="rId21"/>
  </p:sldIdLst>
  <p:sldSz cx="12192000" cy="6858000"/>
  <p:notesSz cx="7315200" cy="9601200"/>
  <p:defaultTextStyle>
    <a:defPPr>
      <a:defRPr lang="en-US"/>
    </a:defPPr>
    <a:lvl1pPr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1pPr>
    <a:lvl2pPr marL="4572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2pPr>
    <a:lvl3pPr marL="9144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3pPr>
    <a:lvl4pPr marL="13716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4pPr>
    <a:lvl5pPr marL="18288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000" kern="1200">
        <a:solidFill>
          <a:schemeClr val="bg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C5817"/>
    <a:srgbClr val="1DE8EA"/>
    <a:srgbClr val="3CFFD9"/>
    <a:srgbClr val="081620"/>
    <a:srgbClr val="B8E3F0"/>
    <a:srgbClr val="003366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3" autoAdjust="0"/>
    <p:restoredTop sz="74793" autoAdjust="0"/>
  </p:normalViewPr>
  <p:slideViewPr>
    <p:cSldViewPr>
      <p:cViewPr varScale="1">
        <p:scale>
          <a:sx n="71" d="100"/>
          <a:sy n="71" d="100"/>
        </p:scale>
        <p:origin x="1027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</a:defRPr>
            </a:lvl1pPr>
          </a:lstStyle>
          <a:p>
            <a:fld id="{299CFDFD-0BE4-254D-B98E-AD9CD702F1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60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fontAlgn="base">
              <a:defRPr sz="13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fontAlgn="base">
              <a:defRPr sz="1300">
                <a:solidFill>
                  <a:schemeClr val="tx1"/>
                </a:solidFill>
              </a:defRPr>
            </a:lvl1pPr>
          </a:lstStyle>
          <a:p>
            <a:fld id="{6D6AA351-6953-1E48-8EC4-68F89E579C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01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76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9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4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9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FP: 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 A patient undergoes a screening test for cancer. The test comes back positive, indicating that the patient has cancer. However, upon further investigation (like a biopsy), it's found that the patient does not have cancer.</a:t>
            </a:r>
          </a:p>
          <a:p>
            <a:pPr algn="l"/>
            <a:r>
              <a:rPr lang="en-AU" b="1" dirty="0"/>
              <a:t>FN: 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A patient undergoes a screening test for cancer. The test comes back negative, indicating that the patient doesn't have cancer. However, in reality, the patient does have cancer, which goes undiagnosed.</a:t>
            </a:r>
          </a:p>
          <a:p>
            <a:pPr algn="l"/>
            <a:endParaRPr lang="en-AU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Security Systems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Airport Security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Failing to detect a weapon or prohibited item (FN) can have catastrophic consequences.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Cybersecurity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Not detecting a malware or breach can lead to extensive data loss or unauthorized data access.</a:t>
            </a:r>
          </a:p>
          <a:p>
            <a:pPr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Quality Control in Manufacturing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Food Industry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Missing a contaminant in food products can lead to widespread illness.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Automobile Industry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Not catching a defect in a car part can lead to malfunctions, accidents, and recalls.</a:t>
            </a:r>
          </a:p>
          <a:p>
            <a:pPr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Natural Disaster Predictions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Tsunami or Earthquake Early Warning Systems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Failing to predict a significant seismic event can lead to unprepared populations facing disasters.</a:t>
            </a:r>
          </a:p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4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TP (True Positives)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Emails that are actually spam and are correctly predicted as spam.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Count: 2 (The ones with Actual Label = 1 and Predicted Label = 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FP (False Positives)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Emails that are not spam but are incorrectly predicted as spam.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Count: 1 (The one with Actual Label = 0 and Predicted Label = 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TN (True Negatives)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Emails that are not spam and are correctly predicted as not spam.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Count: 2 (The ones with Actual Label = 0 and Predicted Label = 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u="none" strike="noStrike" dirty="0">
                <a:solidFill>
                  <a:srgbClr val="374151"/>
                </a:solidFill>
                <a:effectLst/>
                <a:latin typeface="Söhne"/>
              </a:rPr>
              <a:t>FN (False Negatives)</a:t>
            </a: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: Emails that are spam but are incorrectly predicted as not spam.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374151"/>
                </a:solidFill>
                <a:effectLst/>
                <a:latin typeface="Söhne"/>
              </a:rPr>
              <a:t>Count: 1 (The one with Actual Label = 1 and Predicted Label = 0)</a:t>
            </a:r>
          </a:p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5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sz="1200" b="0" i="0" u="none" strike="noStrike" dirty="0">
                <a:solidFill>
                  <a:schemeClr val="tx1"/>
                </a:solidFill>
                <a:effectLst/>
                <a:latin typeface="Söhne"/>
              </a:rPr>
              <a:t>The Receiver Operating Characteristic (ROC) curve is a graphical representation of the performance of a binary classifier as its discrimination threshold changes.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u="none" strike="noStrike" dirty="0">
                <a:solidFill>
                  <a:schemeClr val="tx1"/>
                </a:solidFill>
                <a:effectLst/>
                <a:latin typeface="Söhne"/>
              </a:rPr>
              <a:t>An AUC of 0.5 indicates no discrimination (equivalent to random guessing), and an AUC of 1.0 indicates perfect discrimination.</a:t>
            </a:r>
          </a:p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6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2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8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Image </a:t>
            </a:r>
            <a:r>
              <a:rPr lang="en-AU" dirty="0" err="1"/>
              <a:t>source:https</a:t>
            </a:r>
            <a:r>
              <a:rPr lang="en-AU" dirty="0"/>
              <a:t>://</a:t>
            </a:r>
            <a:r>
              <a:rPr lang="en-AU" dirty="0" err="1"/>
              <a:t>www.researchgate.net</a:t>
            </a:r>
            <a:r>
              <a:rPr lang="en-AU" dirty="0"/>
              <a:t>/publication/354960266_Machine_Learning_Techniques_for_Personalised_Medicine_Approaches_in_Immune-Mediated_Chronic_Inflammatory_Diseases_Applications_and_Challenges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2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8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112E-028A-47BA-3D99-9E5724FBE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333E0-9472-0330-2B37-754EF3E26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4AEDF-454B-D146-3CEE-A78E17375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4CE9-AEBE-8580-485D-F0AF8ECEF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8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0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5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Picture </a:t>
            </a:r>
            <a:r>
              <a:rPr lang="en-AU" dirty="0" err="1"/>
              <a:t>Source:https</a:t>
            </a:r>
            <a:r>
              <a:rPr lang="en-AU" dirty="0"/>
              <a:t>://</a:t>
            </a:r>
            <a:r>
              <a:rPr lang="en-AU" dirty="0" err="1"/>
              <a:t>duchesnay.github.io</a:t>
            </a:r>
            <a:r>
              <a:rPr lang="en-AU" dirty="0"/>
              <a:t>/</a:t>
            </a:r>
            <a:r>
              <a:rPr lang="en-AU" dirty="0" err="1"/>
              <a:t>pystatsml</a:t>
            </a:r>
            <a:r>
              <a:rPr lang="en-AU" dirty="0"/>
              <a:t>/</a:t>
            </a:r>
            <a:r>
              <a:rPr lang="en-AU" dirty="0" err="1"/>
              <a:t>auto_gallery</a:t>
            </a:r>
            <a:r>
              <a:rPr lang="en-AU" dirty="0"/>
              <a:t>/</a:t>
            </a:r>
            <a:r>
              <a:rPr lang="en-AU" dirty="0" err="1"/>
              <a:t>ml_resampling.html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4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AA351-6953-1E48-8EC4-68F89E579C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9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0167" y="1557338"/>
            <a:ext cx="87376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0168" y="3357564"/>
            <a:ext cx="7812617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621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44BDE2-9A00-C44D-ACEE-174900561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0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638"/>
            <a:ext cx="27432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74638"/>
            <a:ext cx="80264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DB93DE-2296-2C47-9563-097AEC5561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10972800" cy="922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00164"/>
            <a:ext cx="5384800" cy="486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300164"/>
            <a:ext cx="5384800" cy="486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B62942-B521-1646-870D-48DBCA5062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46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10972800" cy="922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300164"/>
            <a:ext cx="10972800" cy="4865687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0D8281-E466-2245-A67D-7AFC54F6AC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40"/>
            <a:ext cx="10972800" cy="6254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0972800" cy="51752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D886-EDCF-D24C-B7E3-DCF69C9B9C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8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C42DBA-7A8A-7E43-9ACB-1A6D43A218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9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0164"/>
            <a:ext cx="53848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300164"/>
            <a:ext cx="53848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817EF-194B-7B48-9446-E0B654D72E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B988BE-BEC6-FA48-B9E0-14276D4DE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8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56DA85-404E-9646-866F-75D0309535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D8297-4AE1-CD42-9D17-954F8241AB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6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7F47E8-F1F6-A64A-AAA5-17151741E5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E8E269-5738-F64F-A9B9-5D9384E9B1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e footer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12192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74640"/>
            <a:ext cx="10972800" cy="65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/>
            <a:r>
              <a:rPr lang="en-US" dirty="0"/>
              <a:t>Click to edit Header 1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066800"/>
            <a:ext cx="10972800" cy="509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2667" y="6565900"/>
            <a:ext cx="2844800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81918" y="6575425"/>
            <a:ext cx="5109633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Supply Chain Analytics</a:t>
            </a:r>
            <a:endParaRPr lang="en-US" dirty="0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7384" y="6578600"/>
            <a:ext cx="2844800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fld id="{717DD886-EDCF-D24C-B7E3-DCF69C9B9CA5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508000" y="762000"/>
            <a:ext cx="109728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C00000"/>
                </a:gs>
                <a:gs pos="42000">
                  <a:srgbClr val="FF0000"/>
                </a:gs>
                <a:gs pos="7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cap="none" spc="0">
          <a:ln/>
          <a:solidFill>
            <a:srgbClr val="FF0000"/>
          </a:solidFill>
          <a:effectLst/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jRBRDbJemM&amp;t=956s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nAeZ8j0Ur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hyperlink" Target="https://www.ibm.com/think/topics/overfittingvs-underfitt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419600" y="152400"/>
            <a:ext cx="609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Linear Programming – Transportation</a:t>
            </a:r>
            <a:endParaRPr lang="en-AU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Session 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66393E-73C0-05C7-D277-F5DFE114D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" y="1379573"/>
            <a:ext cx="76231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 cap="none" spc="0">
                <a:ln/>
                <a:solidFill>
                  <a:srgbClr val="FF0000"/>
                </a:solidFill>
                <a:effectLst/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3500" kern="0" dirty="0">
                <a:solidFill>
                  <a:schemeClr val="accent4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Big Data and Analytics</a:t>
            </a:r>
            <a:endParaRPr lang="en-US" sz="4600" kern="0" dirty="0">
              <a:solidFill>
                <a:schemeClr val="accent4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AFE4038-CDD0-4FCE-CF3D-63DC1665966C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2628900"/>
            <a:ext cx="8534400" cy="16002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dirty="0"/>
              <a:t>Topic 7: </a:t>
            </a:r>
            <a:r>
              <a:rPr lang="en-US" sz="3200" dirty="0"/>
              <a:t>Model Evaluation</a:t>
            </a:r>
          </a:p>
        </p:txBody>
      </p:sp>
      <p:pic>
        <p:nvPicPr>
          <p:cNvPr id="2" name="Picture 1" descr="A logo with orange and grey text&#10;&#10;Description automatically generated">
            <a:extLst>
              <a:ext uri="{FF2B5EF4-FFF2-40B4-BE49-F238E27FC236}">
                <a16:creationId xmlns:a16="http://schemas.microsoft.com/office/drawing/2014/main" id="{1C800551-9687-93A3-2ACA-1A37C59023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6520"/>
            <a:ext cx="1346200" cy="54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52648-3D17-EEF8-EF7D-4842C9C034AA}"/>
              </a:ext>
            </a:extLst>
          </p:cNvPr>
          <p:cNvSpPr txBox="1"/>
          <p:nvPr/>
        </p:nvSpPr>
        <p:spPr>
          <a:xfrm>
            <a:off x="3868738" y="4688993"/>
            <a:ext cx="472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will wait for 5 mins for everyone to join</a:t>
            </a:r>
          </a:p>
          <a:p>
            <a:endParaRPr lang="en-A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5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77C6C-3F73-F4E6-DB09-AD79CA6789FA}"/>
              </a:ext>
            </a:extLst>
          </p:cNvPr>
          <p:cNvSpPr txBox="1"/>
          <p:nvPr/>
        </p:nvSpPr>
        <p:spPr>
          <a:xfrm>
            <a:off x="6315406" y="1022322"/>
            <a:ext cx="5361842" cy="310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Classification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: Categorising data into predefined classes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Regression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Predicting continuous values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Grouping similar data points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Reinforcement Learning: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Learning by interacting with an environment</a:t>
            </a:r>
          </a:p>
          <a:p>
            <a:pPr>
              <a:lnSpc>
                <a:spcPct val="200000"/>
              </a:lnSpc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514752" y="1145080"/>
            <a:ext cx="4427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Evaluation Metrics for Classification</a:t>
            </a:r>
          </a:p>
          <a:p>
            <a:pPr algn="l"/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Accuracy, Precision, Recall, F1-Score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Confusion Matrix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ROC Curve and AUC (Area Under the Curve)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Precision-Recall Curve</a:t>
            </a:r>
          </a:p>
          <a:p>
            <a:endParaRPr lang="en-A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9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77C6C-3F73-F4E6-DB09-AD79CA6789FA}"/>
              </a:ext>
            </a:extLst>
          </p:cNvPr>
          <p:cNvSpPr txBox="1"/>
          <p:nvPr/>
        </p:nvSpPr>
        <p:spPr>
          <a:xfrm>
            <a:off x="6315406" y="1022322"/>
            <a:ext cx="5361842" cy="310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Classification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Categorising data into predefined classes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Regression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: Predicting continuous values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Grouping similar data points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Reinforcement Learning: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Learning by interacting with an environment</a:t>
            </a:r>
          </a:p>
          <a:p>
            <a:pPr>
              <a:lnSpc>
                <a:spcPct val="200000"/>
              </a:lnSpc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514752" y="1145080"/>
            <a:ext cx="6343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i="0" u="none" strike="noStrike" dirty="0">
                <a:solidFill>
                  <a:schemeClr val="tx1"/>
                </a:solidFill>
                <a:effectLst/>
                <a:latin typeface="Söhne"/>
              </a:rPr>
              <a:t>Evaluation Metrics for Regression</a:t>
            </a:r>
          </a:p>
          <a:p>
            <a:pPr algn="l"/>
            <a:endParaRPr lang="en-AU" sz="24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Mean Absolute Error (MAE)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Mean Squared Error (MSE)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Root Mean Squared Error (RMSE)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R-Squared and Adjusted R-Squared</a:t>
            </a:r>
          </a:p>
          <a:p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0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77C6C-3F73-F4E6-DB09-AD79CA6789FA}"/>
              </a:ext>
            </a:extLst>
          </p:cNvPr>
          <p:cNvSpPr txBox="1"/>
          <p:nvPr/>
        </p:nvSpPr>
        <p:spPr>
          <a:xfrm>
            <a:off x="6315406" y="1022322"/>
            <a:ext cx="5361842" cy="310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Classification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Categorising data into predefined classes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Regression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Predicting continuous values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Clustering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: Grouping similar data points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Reinforcement Learning: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Learning by interacting with an environment</a:t>
            </a:r>
          </a:p>
          <a:p>
            <a:pPr>
              <a:lnSpc>
                <a:spcPct val="200000"/>
              </a:lnSpc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514752" y="1145080"/>
            <a:ext cx="6343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i="0" u="none" strike="noStrike" dirty="0">
                <a:solidFill>
                  <a:schemeClr val="tx1"/>
                </a:solidFill>
                <a:effectLst/>
                <a:latin typeface="Söhne"/>
              </a:rPr>
              <a:t>Evaluation Metrics for Clustering</a:t>
            </a:r>
          </a:p>
          <a:p>
            <a:pPr algn="l"/>
            <a:endParaRPr lang="en-AU" sz="24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Silhouette Coefficient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Davies-Bouldin Index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Calinski-Harabasz</a:t>
            </a:r>
            <a:r>
              <a:rPr lang="en-AU" sz="2400" b="0" i="0" u="none" strike="noStrike" dirty="0">
                <a:solidFill>
                  <a:schemeClr val="tx1"/>
                </a:solidFill>
                <a:effectLst/>
                <a:latin typeface="Söhne"/>
              </a:rPr>
              <a:t> Index</a:t>
            </a:r>
          </a:p>
          <a:p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2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77C6C-3F73-F4E6-DB09-AD79CA6789FA}"/>
              </a:ext>
            </a:extLst>
          </p:cNvPr>
          <p:cNvSpPr txBox="1"/>
          <p:nvPr/>
        </p:nvSpPr>
        <p:spPr>
          <a:xfrm>
            <a:off x="6348201" y="1676400"/>
            <a:ext cx="5361842" cy="283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Classification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Categorising data into predefined classes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Regression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Predicting continuous values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Grouping similar data points</a:t>
            </a:r>
          </a:p>
          <a:p>
            <a:pPr algn="l">
              <a:lnSpc>
                <a:spcPct val="150000"/>
              </a:lnSpc>
            </a:pP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Reinforcement Learning: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Learning by interacting with an environment</a:t>
            </a:r>
          </a:p>
          <a:p>
            <a:pPr>
              <a:lnSpc>
                <a:spcPct val="200000"/>
              </a:lnSpc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514752" y="1145080"/>
            <a:ext cx="63432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200" b="1" i="0" u="none" strike="noStrike" dirty="0">
                <a:solidFill>
                  <a:schemeClr val="tx1"/>
                </a:solidFill>
                <a:effectLst/>
                <a:latin typeface="Söhne"/>
              </a:rPr>
              <a:t>Evaluation Metrics for Reinforcement Learning</a:t>
            </a:r>
          </a:p>
          <a:p>
            <a:pPr algn="l"/>
            <a:endParaRPr lang="en-AU" sz="22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Cumulative Reward (Return)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Average Reward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Success Rate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Episode Length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Learning Curves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Value Function Estimation Accuracy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Sample Efficiency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Robustness and Generalization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Entropy of Policy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Behavioural Diversity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Benchmark Environments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Safety and Constraint Satisfaction</a:t>
            </a:r>
          </a:p>
          <a:p>
            <a:pPr algn="l">
              <a:buFont typeface="+mj-lt"/>
              <a:buAutoNum type="arabicPeriod"/>
            </a:pPr>
            <a:r>
              <a:rPr lang="en-AU" sz="2200" b="0" i="0" u="none" strike="noStrike" dirty="0">
                <a:solidFill>
                  <a:schemeClr val="tx1"/>
                </a:solidFill>
                <a:effectLst/>
                <a:latin typeface="Söhne"/>
              </a:rPr>
              <a:t>Resource Utilization</a:t>
            </a:r>
          </a:p>
          <a:p>
            <a:endParaRPr lang="en-AU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92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Evaluation: Evaluation Metrics for Classification</a:t>
            </a:r>
            <a:b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</a:b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20521-2924-BE03-1958-848150B6C050}"/>
              </a:ext>
            </a:extLst>
          </p:cNvPr>
          <p:cNvSpPr txBox="1"/>
          <p:nvPr/>
        </p:nvSpPr>
        <p:spPr>
          <a:xfrm>
            <a:off x="532829" y="1447800"/>
            <a:ext cx="11565466" cy="449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True Positive (</a:t>
            </a:r>
            <a:r>
              <a:rPr lang="en-AU" sz="2800" b="1" i="0" u="none" strike="noStrike" dirty="0">
                <a:solidFill>
                  <a:srgbClr val="00B050"/>
                </a:solidFill>
                <a:effectLst/>
                <a:latin typeface="Söhne"/>
              </a:rPr>
              <a:t>TP</a:t>
            </a: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):</a:t>
            </a:r>
            <a:r>
              <a:rPr lang="en-AU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correct positive predictions.</a:t>
            </a:r>
          </a:p>
          <a:p>
            <a:pPr algn="l">
              <a:lnSpc>
                <a:spcPct val="150000"/>
              </a:lnSpc>
            </a:pPr>
            <a:r>
              <a:rPr lang="en-AU" sz="2800" b="0" i="0" u="none" strike="noStrike" dirty="0">
                <a:solidFill>
                  <a:schemeClr val="accent6"/>
                </a:solidFill>
                <a:effectLst/>
                <a:latin typeface="Söhne"/>
              </a:rPr>
              <a:t>(Type I error) </a:t>
            </a: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False Positive (</a:t>
            </a:r>
            <a:r>
              <a:rPr lang="en-AU" sz="2800" b="1" i="0" u="none" strike="noStrike" dirty="0">
                <a:solidFill>
                  <a:schemeClr val="accent6"/>
                </a:solidFill>
                <a:effectLst/>
                <a:latin typeface="Söhne"/>
              </a:rPr>
              <a:t>FP</a:t>
            </a: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):</a:t>
            </a:r>
            <a:r>
              <a:rPr lang="en-AU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incorrect positive predictions.</a:t>
            </a:r>
          </a:p>
          <a:p>
            <a:pPr algn="l">
              <a:lnSpc>
                <a:spcPct val="150000"/>
              </a:lnSpc>
            </a:pP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True Negative (</a:t>
            </a:r>
            <a:r>
              <a:rPr lang="en-AU" sz="2800" b="1" i="0" u="none" strike="noStrike" dirty="0">
                <a:solidFill>
                  <a:srgbClr val="00B050"/>
                </a:solidFill>
                <a:effectLst/>
                <a:latin typeface="Söhne"/>
              </a:rPr>
              <a:t>TN</a:t>
            </a: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):</a:t>
            </a:r>
            <a:r>
              <a:rPr lang="en-AU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correct negative predictions.</a:t>
            </a:r>
          </a:p>
          <a:p>
            <a:pPr algn="l">
              <a:lnSpc>
                <a:spcPct val="150000"/>
              </a:lnSpc>
            </a:pPr>
            <a:r>
              <a:rPr lang="en-AU" sz="2800" b="0" i="0" u="none" strike="noStrike" dirty="0">
                <a:solidFill>
                  <a:schemeClr val="accent6"/>
                </a:solidFill>
                <a:effectLst/>
                <a:latin typeface="Söhne"/>
              </a:rPr>
              <a:t>(Type II error) </a:t>
            </a: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False Negative (</a:t>
            </a:r>
            <a:r>
              <a:rPr lang="en-AU" sz="2800" b="1" i="0" u="none" strike="noStrike" dirty="0">
                <a:solidFill>
                  <a:schemeClr val="accent6"/>
                </a:solidFill>
                <a:effectLst/>
                <a:latin typeface="Söhne"/>
              </a:rPr>
              <a:t>FN</a:t>
            </a:r>
            <a: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  <a:t>):</a:t>
            </a:r>
            <a:r>
              <a:rPr lang="en-AU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incorrect negative predictions.</a:t>
            </a:r>
          </a:p>
          <a:p>
            <a:pPr>
              <a:lnSpc>
                <a:spcPct val="150000"/>
              </a:lnSpc>
            </a:pPr>
            <a:br>
              <a:rPr lang="en-AU" sz="2800" dirty="0">
                <a:solidFill>
                  <a:schemeClr val="tx1"/>
                </a:solidFill>
              </a:rPr>
            </a:b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3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Evaluation: Evaluation Metrics for Classification</a:t>
            </a:r>
            <a:b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</a:b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20521-2924-BE03-1958-848150B6C050}"/>
              </a:ext>
            </a:extLst>
          </p:cNvPr>
          <p:cNvSpPr txBox="1"/>
          <p:nvPr/>
        </p:nvSpPr>
        <p:spPr>
          <a:xfrm>
            <a:off x="524565" y="1030149"/>
            <a:ext cx="10956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True Positive (TP):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correct positive predictions.</a:t>
            </a:r>
          </a:p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False Positive (FP):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incorrect positive predictions (Type I error).</a:t>
            </a:r>
          </a:p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True Negative (TN):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correct negative predictions.</a:t>
            </a:r>
          </a:p>
          <a:p>
            <a:pPr algn="l"/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False Negative (FN):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incorrect negative predictions (Type II error).</a:t>
            </a:r>
          </a:p>
          <a:p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b="1" dirty="0">
                <a:solidFill>
                  <a:schemeClr val="tx1"/>
                </a:solidFill>
              </a:rPr>
              <a:t>Example: 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Now, consider a hypothetical small dataset where we're trying to predict if an email is:</a:t>
            </a:r>
          </a:p>
          <a:p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spam (1) or not spam (0)</a:t>
            </a:r>
            <a:br>
              <a:rPr lang="en-AU" sz="2000" dirty="0">
                <a:solidFill>
                  <a:schemeClr val="tx1"/>
                </a:solidFill>
              </a:rPr>
            </a:br>
            <a:endParaRPr lang="en-AU" sz="2000" dirty="0">
              <a:solidFill>
                <a:schemeClr val="tx1"/>
              </a:solidFill>
            </a:endParaRPr>
          </a:p>
        </p:txBody>
      </p:sp>
      <p:pic>
        <p:nvPicPr>
          <p:cNvPr id="21" name="Picture 20" descr="A screenshot of a screen&#10;&#10;Description automatically generated">
            <a:extLst>
              <a:ext uri="{FF2B5EF4-FFF2-40B4-BE49-F238E27FC236}">
                <a16:creationId xmlns:a16="http://schemas.microsoft.com/office/drawing/2014/main" id="{5E29F427-E5F8-D3F8-649E-D3967F6B85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5" y="3435626"/>
            <a:ext cx="4485725" cy="27365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3DDDBC-88FB-C254-2AEA-52FC315C71B6}"/>
              </a:ext>
            </a:extLst>
          </p:cNvPr>
          <p:cNvSpPr txBox="1"/>
          <p:nvPr/>
        </p:nvSpPr>
        <p:spPr>
          <a:xfrm>
            <a:off x="5943600" y="3716368"/>
            <a:ext cx="6351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tx1"/>
                </a:solidFill>
              </a:rPr>
              <a:t>How Many:</a:t>
            </a:r>
          </a:p>
          <a:p>
            <a:r>
              <a:rPr lang="en-AU" sz="2000" dirty="0">
                <a:solidFill>
                  <a:schemeClr val="tx1"/>
                </a:solidFill>
              </a:rPr>
              <a:t>TP?  </a:t>
            </a:r>
            <a:r>
              <a:rPr lang="en-AU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Emails that are actually spam and are correctly predicted as spam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FP?  </a:t>
            </a:r>
            <a:r>
              <a:rPr lang="en-AU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Emails that are not spam but are incorrectly predicted as spam.</a:t>
            </a:r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TN? </a:t>
            </a:r>
            <a:r>
              <a:rPr lang="en-AU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Emails that are not spam and are correctly predicted as not spam.</a:t>
            </a:r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FN? </a:t>
            </a:r>
            <a:r>
              <a:rPr lang="en-AU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Emails that are spam but are incorrectly predicted as not spam.</a:t>
            </a:r>
            <a:endParaRPr lang="en-AU" sz="1400" dirty="0">
              <a:solidFill>
                <a:schemeClr val="tx1"/>
              </a:solidFill>
            </a:endParaRPr>
          </a:p>
          <a:p>
            <a:endParaRPr lang="en-A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9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Evaluation: Evaluation Metrics for Classification</a:t>
            </a:r>
            <a:b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</a:b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432569" y="2159896"/>
            <a:ext cx="9474200" cy="451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Accuracy: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Proportion of </a:t>
            </a:r>
            <a:r>
              <a:rPr lang="en-AU" sz="2000" b="0" i="0" u="none" strike="noStrike" dirty="0">
                <a:solidFill>
                  <a:srgbClr val="0432FF"/>
                </a:solidFill>
                <a:effectLst/>
                <a:latin typeface="Söhne"/>
              </a:rPr>
              <a:t>total number of predictions 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that were </a:t>
            </a:r>
            <a:r>
              <a:rPr lang="en-AU" sz="2000" b="0" i="0" u="none" strike="noStrike" dirty="0">
                <a:solidFill>
                  <a:srgbClr val="0432FF"/>
                </a:solidFill>
                <a:effectLst/>
                <a:latin typeface="Söhne"/>
              </a:rPr>
              <a:t>correct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Precision: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Proportion of </a:t>
            </a:r>
            <a:r>
              <a:rPr lang="en-AU" sz="2000" b="0" i="0" u="none" strike="noStrike" dirty="0">
                <a:solidFill>
                  <a:srgbClr val="0432FF"/>
                </a:solidFill>
                <a:effectLst/>
                <a:latin typeface="Söhne"/>
              </a:rPr>
              <a:t>positive identifications 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that were actually </a:t>
            </a:r>
            <a:r>
              <a:rPr lang="en-AU" sz="2000" b="0" i="0" u="none" strike="noStrike" dirty="0">
                <a:solidFill>
                  <a:srgbClr val="0432FF"/>
                </a:solidFill>
                <a:effectLst/>
                <a:latin typeface="Söhne"/>
              </a:rPr>
              <a:t>correct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Recall (Sensitivity):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Proportion of </a:t>
            </a:r>
            <a:r>
              <a:rPr lang="en-AU" sz="2000" b="0" i="0" u="none" strike="noStrike" dirty="0">
                <a:solidFill>
                  <a:srgbClr val="0432FF"/>
                </a:solidFill>
                <a:effectLst/>
                <a:latin typeface="Söhne"/>
              </a:rPr>
              <a:t>actual positives 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that were identified </a:t>
            </a:r>
            <a:r>
              <a:rPr lang="en-AU" sz="2000" b="0" i="0" u="none" strike="noStrike" dirty="0">
                <a:solidFill>
                  <a:srgbClr val="0432FF"/>
                </a:solidFill>
                <a:effectLst/>
                <a:latin typeface="Söhne"/>
              </a:rPr>
              <a:t>correctly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tx1"/>
                </a:solidFill>
                <a:latin typeface="Söhne"/>
              </a:rPr>
              <a:t>Specificity: </a:t>
            </a:r>
            <a:r>
              <a:rPr lang="en-AU" sz="2000" dirty="0">
                <a:solidFill>
                  <a:schemeClr val="tx1"/>
                </a:solidFill>
                <a:latin typeface="Söhne"/>
              </a:rPr>
              <a:t>Proportion of </a:t>
            </a:r>
            <a:r>
              <a:rPr lang="en-AU" sz="2000" dirty="0">
                <a:solidFill>
                  <a:srgbClr val="0432FF"/>
                </a:solidFill>
                <a:latin typeface="Söhne"/>
              </a:rPr>
              <a:t>actual negatives </a:t>
            </a:r>
            <a:r>
              <a:rPr lang="en-AU" sz="2000" dirty="0">
                <a:solidFill>
                  <a:schemeClr val="tx1"/>
                </a:solidFill>
                <a:latin typeface="Söhne"/>
              </a:rPr>
              <a:t>that are </a:t>
            </a:r>
            <a:r>
              <a:rPr lang="en-AU" sz="2000" dirty="0">
                <a:solidFill>
                  <a:srgbClr val="0432FF"/>
                </a:solidFill>
                <a:latin typeface="Söhne"/>
              </a:rPr>
              <a:t>correctly identified </a:t>
            </a:r>
            <a:r>
              <a:rPr lang="en-AU" sz="2000" dirty="0">
                <a:solidFill>
                  <a:schemeClr val="tx1"/>
                </a:solidFill>
                <a:latin typeface="Söhne"/>
              </a:rPr>
              <a:t>as such.</a:t>
            </a:r>
          </a:p>
          <a:p>
            <a:pPr algn="l">
              <a:lnSpc>
                <a:spcPct val="300000"/>
              </a:lnSpc>
            </a:pPr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6" name="Picture 5" descr="A close-up of a math equation&#10;&#10;Description automatically generated">
            <a:extLst>
              <a:ext uri="{FF2B5EF4-FFF2-40B4-BE49-F238E27FC236}">
                <a16:creationId xmlns:a16="http://schemas.microsoft.com/office/drawing/2014/main" id="{A2625E63-CF7B-F505-AAE0-572DCB37DA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520950"/>
            <a:ext cx="3608953" cy="527050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CB2BF70-7627-EA78-6342-A0BE0DDE94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08" y="3483262"/>
            <a:ext cx="2453092" cy="526839"/>
          </a:xfrm>
          <a:prstGeom prst="rect">
            <a:avLst/>
          </a:prstGeom>
        </p:spPr>
      </p:pic>
      <p:pic>
        <p:nvPicPr>
          <p:cNvPr id="12" name="Picture 11" descr="A black tex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426D662-6030-F04A-570A-F3F6790CD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398" y="4394386"/>
            <a:ext cx="2453091" cy="579995"/>
          </a:xfrm>
          <a:prstGeom prst="rect">
            <a:avLst/>
          </a:prstGeom>
        </p:spPr>
      </p:pic>
      <p:pic>
        <p:nvPicPr>
          <p:cNvPr id="14" name="Picture 13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9595642-E346-A6E1-15B3-AF618025FE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-40" r="7750" b="5817"/>
          <a:stretch/>
        </p:blipFill>
        <p:spPr>
          <a:xfrm>
            <a:off x="9296400" y="5294796"/>
            <a:ext cx="2453092" cy="4964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520521-2924-BE03-1958-848150B6C050}"/>
              </a:ext>
            </a:extLst>
          </p:cNvPr>
          <p:cNvSpPr txBox="1"/>
          <p:nvPr/>
        </p:nvSpPr>
        <p:spPr>
          <a:xfrm>
            <a:off x="524565" y="1030149"/>
            <a:ext cx="7838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True Positive (TP):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correct positive predictions.</a:t>
            </a: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False Positive (FP):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incorrect positive predictions (Type I error).</a:t>
            </a: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True Negative (TN):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correct negative predictions.</a:t>
            </a: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False Negative (FN):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The number of incorrect negative predictions (Type II error).</a:t>
            </a:r>
          </a:p>
          <a:p>
            <a:br>
              <a:rPr lang="en-AU" sz="1800" dirty="0">
                <a:solidFill>
                  <a:schemeClr val="tx1"/>
                </a:solidFill>
              </a:rPr>
            </a:br>
            <a:endParaRPr lang="en-AU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A88E-FA99-C26E-A5F2-8A4AF4F2B92C}"/>
              </a:ext>
            </a:extLst>
          </p:cNvPr>
          <p:cNvSpPr txBox="1"/>
          <p:nvPr/>
        </p:nvSpPr>
        <p:spPr>
          <a:xfrm>
            <a:off x="762000" y="3858082"/>
            <a:ext cx="7500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 Of all the emails the model detected as spam, how many really were spam?</a:t>
            </a:r>
            <a:r>
              <a:rPr lang="en-US" sz="1400" dirty="0"/>
              <a:t> </a:t>
            </a:r>
            <a:endParaRPr lang="en-A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45BA7-3FC2-4570-0F03-FB83FDE590D8}"/>
              </a:ext>
            </a:extLst>
          </p:cNvPr>
          <p:cNvSpPr txBox="1"/>
          <p:nvPr/>
        </p:nvSpPr>
        <p:spPr>
          <a:xfrm>
            <a:off x="826076" y="4820492"/>
            <a:ext cx="7500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 Of all the actual spam emails, how many did the model catch?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4D466-A42E-07D6-0714-193F8E8EE308}"/>
              </a:ext>
            </a:extLst>
          </p:cNvPr>
          <p:cNvSpPr txBox="1"/>
          <p:nvPr/>
        </p:nvSpPr>
        <p:spPr>
          <a:xfrm>
            <a:off x="826076" y="5653633"/>
            <a:ext cx="7500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 Of all the actual not spam emails, how many did the model catch?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85595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Evaluation: Evaluation Metrics for Classification</a:t>
            </a:r>
            <a:br>
              <a:rPr lang="en-AU" sz="2800" b="1" i="0" u="none" strike="noStrike" dirty="0">
                <a:solidFill>
                  <a:schemeClr val="tx1"/>
                </a:solidFill>
                <a:effectLst/>
                <a:latin typeface="Söhne"/>
              </a:rPr>
            </a:b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F8923A7E-A2D0-B847-6041-2280E9899F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53542"/>
            <a:ext cx="2810510" cy="657227"/>
          </a:xfrm>
          <a:prstGeom prst="rect">
            <a:avLst/>
          </a:prstGeom>
        </p:spPr>
      </p:pic>
      <p:pic>
        <p:nvPicPr>
          <p:cNvPr id="18" name="Picture 17" descr="A close-up of words&#10;&#10;Description automatically generated">
            <a:extLst>
              <a:ext uri="{FF2B5EF4-FFF2-40B4-BE49-F238E27FC236}">
                <a16:creationId xmlns:a16="http://schemas.microsoft.com/office/drawing/2014/main" id="{00E7FC16-8CC0-22D3-438C-B962A8586C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839362"/>
            <a:ext cx="3365499" cy="77430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BA67E65-F907-8FBA-3C71-37978AA7F5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22" y="2312874"/>
            <a:ext cx="2014026" cy="432543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D9B1B5B-4925-AE5C-6141-519AD0B467D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775" y="2800120"/>
            <a:ext cx="2014025" cy="476185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020E1246-E26F-3761-13F6-BCDBC0478FA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41" y="1237415"/>
            <a:ext cx="4465314" cy="97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140206" y="749682"/>
            <a:ext cx="11061193" cy="646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Confusion Matrix: 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A table that is often used to describe the performance of a classification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F1-Score: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 Harmonic mean of Precision and Recall.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b="1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ROC Curve and AUC (Area Under the Curve)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i="1" u="none" strike="noStrike" dirty="0">
                <a:solidFill>
                  <a:schemeClr val="tx1"/>
                </a:solidFill>
                <a:effectLst/>
                <a:latin typeface="Söhne"/>
              </a:rPr>
              <a:t>ROC Curve: </a:t>
            </a:r>
            <a:r>
              <a:rPr lang="en-AU" sz="2000" u="none" strike="noStrike" dirty="0">
                <a:solidFill>
                  <a:schemeClr val="tx1"/>
                </a:solidFill>
                <a:effectLst/>
                <a:latin typeface="Söhne"/>
              </a:rPr>
              <a:t>P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lots the True Positive Rate (TPR, or Recall) against the False Positive Rate (FPR) at various threshold settings.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i="1" strike="noStrike" dirty="0">
                <a:solidFill>
                  <a:schemeClr val="tx1"/>
                </a:solidFill>
                <a:effectLst/>
                <a:latin typeface="Söhne"/>
              </a:rPr>
              <a:t>AUC: 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The higher the AUC, the better the classifier is at making distinctions between positive and negative cases.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Resources</a:t>
            </a:r>
            <a:r>
              <a:rPr lang="en-AU" sz="2000" b="0" i="0" u="none" strike="noStrike" dirty="0">
                <a:solidFill>
                  <a:schemeClr val="tx2"/>
                </a:solidFill>
                <a:effectLst/>
                <a:latin typeface="Söhne"/>
              </a:rPr>
              <a:t>: </a:t>
            </a:r>
            <a:r>
              <a:rPr lang="en-AU" sz="2000" dirty="0">
                <a:solidFill>
                  <a:schemeClr val="tx2"/>
                </a:solidFill>
                <a:latin typeface="Söhn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https://www.youtube.com/watch?v=4jRBRDbJemM&amp;t=956s</a:t>
            </a:r>
            <a:endParaRPr lang="en-AU" sz="2000" b="0" i="0" u="none" strike="noStrike" dirty="0">
              <a:solidFill>
                <a:schemeClr val="tx2"/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i="0" u="none" strike="noStrike" dirty="0">
                <a:solidFill>
                  <a:schemeClr val="tx1"/>
                </a:solidFill>
                <a:effectLst/>
                <a:latin typeface="Söhne"/>
              </a:rPr>
              <a:t>Precision-Recall curve:  </a:t>
            </a:r>
            <a:r>
              <a:rPr lang="en-AU" sz="2000" i="0" u="none" strike="noStrike" dirty="0">
                <a:solidFill>
                  <a:schemeClr val="tx1"/>
                </a:solidFill>
                <a:effectLst/>
                <a:latin typeface="Söhne"/>
              </a:rPr>
              <a:t>Pl</a:t>
            </a:r>
            <a:r>
              <a:rPr lang="en-A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ots the Precision (positive predictive value) against Recall (sensitivity).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A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66E8-65BC-73E3-48DB-D38AEAE99325}"/>
              </a:ext>
            </a:extLst>
          </p:cNvPr>
          <p:cNvSpPr txBox="1"/>
          <p:nvPr/>
        </p:nvSpPr>
        <p:spPr>
          <a:xfrm>
            <a:off x="514752" y="1145080"/>
            <a:ext cx="6343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200" b="1" i="0" u="none" strike="noStrike" dirty="0">
                <a:solidFill>
                  <a:schemeClr val="tx1"/>
                </a:solidFill>
                <a:effectLst/>
                <a:latin typeface="Söhne"/>
              </a:rPr>
              <a:t>Sample Code:</a:t>
            </a:r>
          </a:p>
          <a:p>
            <a:pPr algn="l"/>
            <a:endParaRPr lang="en-AU" sz="22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AU" sz="2200" dirty="0">
                <a:solidFill>
                  <a:schemeClr val="tx1"/>
                </a:solidFill>
              </a:rPr>
              <a:t>My GitHub, Lab07, </a:t>
            </a:r>
            <a:r>
              <a:rPr lang="en-AU" sz="2200" dirty="0" err="1">
                <a:solidFill>
                  <a:schemeClr val="tx1"/>
                </a:solidFill>
              </a:rPr>
              <a:t>Evaluation.ipynb</a:t>
            </a:r>
            <a:r>
              <a:rPr lang="en-AU" sz="2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73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419600" y="76200"/>
            <a:ext cx="609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Linear Programming – Transportation</a:t>
            </a:r>
            <a:endParaRPr lang="en-AU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 descr="A logo with orange and grey text&#10;&#10;Description automatically generated">
            <a:extLst>
              <a:ext uri="{FF2B5EF4-FFF2-40B4-BE49-F238E27FC236}">
                <a16:creationId xmlns:a16="http://schemas.microsoft.com/office/drawing/2014/main" id="{224C2F61-35C9-A22F-7AB5-CA19B5F4A1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6520"/>
            <a:ext cx="1346200" cy="54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2E49A5-599B-42CC-1E5A-CB098D24DAC4}"/>
              </a:ext>
            </a:extLst>
          </p:cNvPr>
          <p:cNvSpPr txBox="1"/>
          <p:nvPr/>
        </p:nvSpPr>
        <p:spPr>
          <a:xfrm>
            <a:off x="2757919" y="236220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tx1"/>
                </a:solidFill>
              </a:rPr>
              <a:t>break (10 mins)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C06B7-8F52-0F2E-244F-41617722AEEA}"/>
              </a:ext>
            </a:extLst>
          </p:cNvPr>
          <p:cNvSpPr txBox="1"/>
          <p:nvPr/>
        </p:nvSpPr>
        <p:spPr>
          <a:xfrm>
            <a:off x="699921" y="3217784"/>
            <a:ext cx="10588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Set Up your Jupyter 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We will do some coding to build two decision tree models and evaluate them</a:t>
            </a:r>
          </a:p>
          <a:p>
            <a:pPr algn="ctr"/>
            <a:r>
              <a:rPr lang="en-AU" sz="2400" dirty="0">
                <a:solidFill>
                  <a:schemeClr val="tx1"/>
                </a:solidFill>
              </a:rPr>
              <a:t>Please download Lab07 and 2 csv files from my </a:t>
            </a:r>
            <a:r>
              <a:rPr lang="en-AU" sz="2400" dirty="0" err="1">
                <a:solidFill>
                  <a:schemeClr val="tx1"/>
                </a:solidFill>
              </a:rPr>
              <a:t>github</a:t>
            </a:r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7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8000" y="1219206"/>
            <a:ext cx="8331200" cy="481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What we discussed last week?</a:t>
            </a:r>
          </a:p>
          <a:p>
            <a:pPr algn="l">
              <a:lnSpc>
                <a:spcPct val="110000"/>
              </a:lnSpc>
            </a:pP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419600" y="76200"/>
            <a:ext cx="609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Linear Programming – Transportation</a:t>
            </a:r>
            <a:endParaRPr lang="en-AU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Big Data and Analytics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 descr="A logo with orange and grey text&#10;&#10;Description automatically generated">
            <a:extLst>
              <a:ext uri="{FF2B5EF4-FFF2-40B4-BE49-F238E27FC236}">
                <a16:creationId xmlns:a16="http://schemas.microsoft.com/office/drawing/2014/main" id="{4F302999-B8F0-1103-BEED-5158B429AC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6520"/>
            <a:ext cx="1346200" cy="546100"/>
          </a:xfrm>
          <a:prstGeom prst="rect">
            <a:avLst/>
          </a:prstGeom>
        </p:spPr>
      </p:pic>
      <p:pic>
        <p:nvPicPr>
          <p:cNvPr id="7" name="Picture 2" descr="Question Illustration Images - Free Download on Freepik">
            <a:extLst>
              <a:ext uri="{FF2B5EF4-FFF2-40B4-BE49-F238E27FC236}">
                <a16:creationId xmlns:a16="http://schemas.microsoft.com/office/drawing/2014/main" id="{955C33F4-1F53-0A4E-6B47-A947725F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93" y="1290064"/>
            <a:ext cx="4957759" cy="49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5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201"/>
            <a:ext cx="9144000" cy="6448425"/>
          </a:xfrm>
          <a:prstGeom prst="rect">
            <a:avLst/>
          </a:prstGeom>
        </p:spPr>
      </p:pic>
      <p:sp>
        <p:nvSpPr>
          <p:cNvPr id="6246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AU" sz="1400" dirty="0"/>
              <a:t>Big Data and Analytics</a:t>
            </a:r>
            <a:endParaRPr lang="en-US" sz="1400" dirty="0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5114520-BFC2-3C45-8A72-E6B68FBD8EB3}" type="slidenum">
              <a:rPr lang="en-AU" sz="1100"/>
              <a:pPr eaLnBrk="1" hangingPunct="1"/>
              <a:t>20</a:t>
            </a:fld>
            <a:endParaRPr lang="en-AU"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Recap: Supervised and Unsupervised Machine Learning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D03D5-7EA1-67F5-C656-35F85B799D62}"/>
              </a:ext>
            </a:extLst>
          </p:cNvPr>
          <p:cNvSpPr txBox="1"/>
          <p:nvPr/>
        </p:nvSpPr>
        <p:spPr>
          <a:xfrm>
            <a:off x="447686" y="990600"/>
            <a:ext cx="1117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U" sz="1600" b="1" i="0" dirty="0">
                <a:solidFill>
                  <a:srgbClr val="FFC000"/>
                </a:solidFill>
                <a:effectLst/>
                <a:latin typeface="Söhne"/>
              </a:rPr>
              <a:t>Supervised</a:t>
            </a:r>
            <a:r>
              <a:rPr lang="en-AU" sz="1600" b="1" i="0" dirty="0">
                <a:solidFill>
                  <a:schemeClr val="tx1"/>
                </a:solidFill>
                <a:effectLst/>
                <a:latin typeface="Söhne"/>
              </a:rPr>
              <a:t> machine learning is generally used </a:t>
            </a:r>
            <a:r>
              <a:rPr lang="en-AU" sz="1600" b="1" i="0" dirty="0">
                <a:solidFill>
                  <a:srgbClr val="FFC000"/>
                </a:solidFill>
                <a:effectLst/>
                <a:latin typeface="Söhne"/>
              </a:rPr>
              <a:t>to classify data or make predictions</a:t>
            </a:r>
            <a:r>
              <a:rPr lang="en-AU" sz="1600" b="1" i="0" dirty="0">
                <a:solidFill>
                  <a:schemeClr val="tx1"/>
                </a:solidFill>
                <a:effectLst/>
                <a:latin typeface="Söhne"/>
              </a:rPr>
              <a:t>, whereas </a:t>
            </a:r>
            <a:r>
              <a:rPr lang="en-AU" sz="1600" b="1" i="0" dirty="0">
                <a:solidFill>
                  <a:srgbClr val="0432FF"/>
                </a:solidFill>
                <a:effectLst/>
                <a:latin typeface="Söhne"/>
              </a:rPr>
              <a:t>unsupervised</a:t>
            </a:r>
            <a:r>
              <a:rPr lang="en-AU" sz="1600" b="1" i="0" dirty="0">
                <a:solidFill>
                  <a:schemeClr val="tx1"/>
                </a:solidFill>
                <a:effectLst/>
                <a:latin typeface="Söhne"/>
              </a:rPr>
              <a:t> learning is generally used to </a:t>
            </a:r>
            <a:r>
              <a:rPr lang="en-AU" sz="1600" b="1" i="0" dirty="0">
                <a:solidFill>
                  <a:srgbClr val="0432FF"/>
                </a:solidFill>
                <a:effectLst/>
                <a:latin typeface="Söhne"/>
              </a:rPr>
              <a:t>understand relationships within datasets</a:t>
            </a:r>
            <a:r>
              <a:rPr lang="en-AU" sz="1600" b="1" i="0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  <a:p>
            <a:r>
              <a:rPr lang="en-AU" sz="1600" b="1" i="0" dirty="0">
                <a:solidFill>
                  <a:schemeClr val="tx1"/>
                </a:solidFill>
                <a:effectLst/>
                <a:latin typeface="Söhne"/>
              </a:rPr>
              <a:t>Supervised machine learning is much more resource-intensive because of the need for labelled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3C46E-CC77-8B1F-B7ED-82CFCF7CF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" t="2041" r="2444" b="2041"/>
          <a:stretch/>
        </p:blipFill>
        <p:spPr>
          <a:xfrm>
            <a:off x="5105401" y="2362200"/>
            <a:ext cx="662940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BC8A1-BD68-79E0-9E91-7A59F4DD9853}"/>
              </a:ext>
            </a:extLst>
          </p:cNvPr>
          <p:cNvSpPr txBox="1"/>
          <p:nvPr/>
        </p:nvSpPr>
        <p:spPr>
          <a:xfrm>
            <a:off x="228600" y="2209800"/>
            <a:ext cx="5361842" cy="310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Classification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Categorising data into predefined classes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Regression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Predicting continuous values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Clustering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: Grouping similar data points</a:t>
            </a:r>
          </a:p>
          <a:p>
            <a:pPr algn="l">
              <a:lnSpc>
                <a:spcPct val="200000"/>
              </a:lnSpc>
            </a:pPr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Reinforcement Learning: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Learning by interacting with an environment</a:t>
            </a:r>
          </a:p>
          <a:p>
            <a:pPr>
              <a:lnSpc>
                <a:spcPct val="200000"/>
              </a:lnSpc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Recap: Supervised and Unsupervised Machine Learning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B797D-E432-D569-B370-6484C35A0956}"/>
              </a:ext>
            </a:extLst>
          </p:cNvPr>
          <p:cNvSpPr txBox="1"/>
          <p:nvPr/>
        </p:nvSpPr>
        <p:spPr>
          <a:xfrm>
            <a:off x="5018681" y="5669929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Source: Analytics Yogi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4E1F3-66E9-AF0D-7007-AE0CFC6D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09" y="1373730"/>
            <a:ext cx="7001000" cy="42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Recap: Supervised and Unsupervised Machine Learning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D03D5-7EA1-67F5-C656-35F85B799D62}"/>
              </a:ext>
            </a:extLst>
          </p:cNvPr>
          <p:cNvSpPr txBox="1"/>
          <p:nvPr/>
        </p:nvSpPr>
        <p:spPr>
          <a:xfrm>
            <a:off x="447686" y="990600"/>
            <a:ext cx="11178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i="0" dirty="0">
                <a:solidFill>
                  <a:schemeClr val="tx1"/>
                </a:solidFill>
                <a:effectLst/>
                <a:latin typeface="Söhne"/>
              </a:rPr>
              <a:t>Some popular machine learning methods: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B797D-E432-D569-B370-6484C35A0956}"/>
              </a:ext>
            </a:extLst>
          </p:cNvPr>
          <p:cNvSpPr txBox="1"/>
          <p:nvPr/>
        </p:nvSpPr>
        <p:spPr>
          <a:xfrm>
            <a:off x="5312817" y="5867400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Source: </a:t>
            </a:r>
            <a:r>
              <a:rPr lang="en-AU" dirty="0" err="1">
                <a:solidFill>
                  <a:schemeClr val="tx1"/>
                </a:solidFill>
              </a:rPr>
              <a:t>NimbleBox.ai</a:t>
            </a:r>
            <a:r>
              <a:rPr lang="en-AU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66CF6-23CA-ADE7-86FC-BACAC1FA5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1" b="8309"/>
          <a:stretch/>
        </p:blipFill>
        <p:spPr>
          <a:xfrm>
            <a:off x="3276600" y="1498787"/>
            <a:ext cx="5981714" cy="41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9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D79CF-013C-7415-2E67-CACB23AC2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0C7-2EA2-5F6A-3F63-5CD58606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4639"/>
            <a:ext cx="10972800" cy="922337"/>
          </a:xfrm>
        </p:spPr>
        <p:txBody>
          <a:bodyPr wrap="square" anchor="t">
            <a:normAutofit/>
          </a:bodyPr>
          <a:lstStyle/>
          <a:p>
            <a:r>
              <a:rPr lang="en-AU"/>
              <a:t>Recap: Overfitting and Underfitting</a:t>
            </a:r>
            <a:endParaRPr lang="en-A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6AEC19C-31F8-938C-C9EC-1D19698752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8000" y="1300164"/>
            <a:ext cx="5384800" cy="4865687"/>
          </a:xfrm>
        </p:spPr>
        <p:txBody>
          <a:bodyPr wrap="square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Underfitting</a:t>
            </a:r>
            <a:r>
              <a:rPr lang="en-US" dirty="0"/>
              <a:t> – model is too simple, knows too little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Overfitting</a:t>
            </a:r>
            <a:r>
              <a:rPr lang="en-US" dirty="0"/>
              <a:t> – model is too complex, learner memorizes too much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Good fit </a:t>
            </a:r>
            <a:r>
              <a:rPr lang="en-US" dirty="0"/>
              <a:t>– just right, generalizes well, learner understands the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Resources: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https://www.youtube.com/watch?v=jnAeZ8j0Ur0</a:t>
            </a:r>
            <a:r>
              <a:rPr lang="en-US" dirty="0"/>
              <a:t> &amp;t=93s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https://www.ibm.com/think/topics/overfittingvs-underfitting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0" name="Content Placeholder 9" descr="A diagram of different types of training&#10;&#10;AI-generated content may be incorrect.">
            <a:extLst>
              <a:ext uri="{FF2B5EF4-FFF2-40B4-BE49-F238E27FC236}">
                <a16:creationId xmlns:a16="http://schemas.microsoft.com/office/drawing/2014/main" id="{85E2B69A-429F-5688-8BAC-5A2D69E93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96000" y="1599281"/>
            <a:ext cx="5384800" cy="4267453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5BEB1-0D2E-68DD-21A0-C784C515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AU" sz="900"/>
              <a:t>Big Data and Analytics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023F5-25E7-A7E3-D5F6-A6A1322F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956DA85-404E-9646-866F-75D03095350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3708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D03D5-7EA1-67F5-C656-35F85B799D62}"/>
              </a:ext>
            </a:extLst>
          </p:cNvPr>
          <p:cNvSpPr txBox="1"/>
          <p:nvPr/>
        </p:nvSpPr>
        <p:spPr>
          <a:xfrm>
            <a:off x="447686" y="990600"/>
            <a:ext cx="1117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Importance of evaluation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7E75B-421F-F40A-7D64-E46982026BA8}"/>
              </a:ext>
            </a:extLst>
          </p:cNvPr>
          <p:cNvSpPr txBox="1"/>
          <p:nvPr/>
        </p:nvSpPr>
        <p:spPr>
          <a:xfrm>
            <a:off x="447686" y="1596615"/>
            <a:ext cx="10906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Assessing Model Performance: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Evaluation methods provide quantitative measures to assess how well a model is performing. Metrics like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accuracy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precision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recall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, and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F1-score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for classification, or </a:t>
            </a:r>
            <a:r>
              <a:rPr lang="en-AU" sz="1800" b="1" i="0" u="none" strike="noStrike" dirty="0">
                <a:solidFill>
                  <a:srgbClr val="0432FF"/>
                </a:solidFill>
                <a:effectLst/>
                <a:latin typeface="Söhne"/>
              </a:rPr>
              <a:t>mean squared error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for regression, give a clear picture of the model's effectiveness.</a:t>
            </a:r>
          </a:p>
          <a:p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Overfitting and Underfitting Detection: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Through evaluation, you can identify if your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model is overfitting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(performing well on training data but poorly on unseen data)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or underfitting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(performing poorly even on training data). This helps in tweaking the model or the training process to achieve a better balance.</a:t>
            </a:r>
          </a:p>
          <a:p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Model Comparison and Selection: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Evaluation metrics allow you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to compare different models or algorithms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and select the one that performs the best for a specific task. This comparison can be based on accuracy, speed, resource consumption, and other relevant metrics.</a:t>
            </a:r>
          </a:p>
          <a:p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Hyperparameter Tuning: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Evaluation plays a critical role in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hyperparameter tuning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. By assessing the model's performance with different hyperparameter values, you can find the best combination that yields the highest performance.</a:t>
            </a:r>
          </a:p>
          <a:p>
            <a:endParaRPr lang="en-A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9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/>
              <a:t>Evaluation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Big Data and Analytics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6DA85-404E-9646-866F-75D0309535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D03D5-7EA1-67F5-C656-35F85B799D62}"/>
              </a:ext>
            </a:extLst>
          </p:cNvPr>
          <p:cNvSpPr txBox="1"/>
          <p:nvPr/>
        </p:nvSpPr>
        <p:spPr>
          <a:xfrm>
            <a:off x="447686" y="990600"/>
            <a:ext cx="1117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b="0" i="0" u="none" strike="noStrike" dirty="0">
                <a:solidFill>
                  <a:schemeClr val="tx1"/>
                </a:solidFill>
                <a:effectLst/>
                <a:latin typeface="Söhne"/>
              </a:rPr>
              <a:t>Importance of evaluation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7E75B-421F-F40A-7D64-E46982026BA8}"/>
              </a:ext>
            </a:extLst>
          </p:cNvPr>
          <p:cNvSpPr txBox="1"/>
          <p:nvPr/>
        </p:nvSpPr>
        <p:spPr>
          <a:xfrm>
            <a:off x="447686" y="1476032"/>
            <a:ext cx="109061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Ensuring Generalisation: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A well-evaluated model is more likely to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generalise well to new, unseen data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, which is essential for real-world applications. This is particularly important in critical fields such as healthcare, finance, or autonomous driving.</a:t>
            </a:r>
          </a:p>
          <a:p>
            <a:pPr algn="l"/>
            <a:endParaRPr lang="en-AU" sz="1800" b="1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Bias and Fairness Assessment: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Evaluation methods can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help identify biases 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in machine learning models. Ensuring that a model is fair and unbiased is crucial, especially when it affects people's lives or significant decisions.</a:t>
            </a:r>
          </a:p>
          <a:p>
            <a:pPr algn="l"/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Model Improvement: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Continuous evaluation allows for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iterative improvement of models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. By understanding where a model fails or struggles, developers and data scientists can make targeted improvements.</a:t>
            </a:r>
          </a:p>
          <a:p>
            <a:pPr algn="l"/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Building Trust and Reliability: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In many applications, stakeholders need to trust the model's predictions. Rigorous evaluation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helps build confidence that the model will perform reliably in real-world conditions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Regulatory Compliance: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In certain industries, models must meet specific performance criteria before deployment. Evaluation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ensures compliance with these regulatory standards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endParaRPr lang="en-AU" sz="18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AU" sz="1800" b="1" i="0" u="none" strike="noStrike" dirty="0">
                <a:solidFill>
                  <a:schemeClr val="tx1"/>
                </a:solidFill>
                <a:effectLst/>
                <a:latin typeface="Söhne"/>
              </a:rPr>
              <a:t>Cost and Resource Management: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 By evaluating models effectively, organizations </a:t>
            </a:r>
            <a:r>
              <a:rPr lang="en-AU" sz="1800" b="0" i="0" u="none" strike="noStrike" dirty="0">
                <a:solidFill>
                  <a:srgbClr val="0432FF"/>
                </a:solidFill>
                <a:effectLst/>
                <a:latin typeface="Söhne"/>
              </a:rPr>
              <a:t>can avoid deploying inefficient or inaccurate models</a:t>
            </a:r>
            <a:r>
              <a:rPr lang="en-AU" sz="1800" b="0" i="0" u="none" strike="noStrike" dirty="0">
                <a:solidFill>
                  <a:schemeClr val="tx1"/>
                </a:solidFill>
                <a:effectLst/>
                <a:latin typeface="Söhne"/>
              </a:rPr>
              <a:t>, which can be costly in terms of resources and potential risks.</a:t>
            </a:r>
          </a:p>
          <a:p>
            <a:endParaRPr lang="en-A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4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833E-812D-62D1-E74D-E2DE6C5E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AU"/>
              <a:t>Evaluation</a:t>
            </a:r>
            <a:endParaRPr lang="en-A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2741C0-7E79-3DF9-F661-404EAF6F8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92" y="1002507"/>
            <a:ext cx="5386917" cy="639762"/>
          </a:xfrm>
        </p:spPr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EE050-990C-8341-D9C5-0BBEDD0CDB3F}"/>
              </a:ext>
            </a:extLst>
          </p:cNvPr>
          <p:cNvSpPr txBox="1"/>
          <p:nvPr/>
        </p:nvSpPr>
        <p:spPr bwMode="auto">
          <a:xfrm>
            <a:off x="631438" y="1752600"/>
            <a:ext cx="5386917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80975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B050"/>
                </a:solidFill>
                <a:latin typeface="+mn-lt"/>
                <a:cs typeface="+mn-cs"/>
              </a:rPr>
              <a:t>Training Set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: Model learns patterns</a:t>
            </a:r>
          </a:p>
          <a:p>
            <a:pPr marL="180975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B050"/>
                </a:solidFill>
                <a:latin typeface="+mn-lt"/>
                <a:cs typeface="+mn-cs"/>
              </a:rPr>
              <a:t>Test Set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: Model is evaluated on unseen data</a:t>
            </a:r>
          </a:p>
          <a:p>
            <a:pPr marL="180975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Optionally: </a:t>
            </a:r>
            <a:r>
              <a:rPr lang="en-US" sz="1700" dirty="0">
                <a:solidFill>
                  <a:srgbClr val="00B050"/>
                </a:solidFill>
                <a:latin typeface="+mn-lt"/>
                <a:cs typeface="+mn-cs"/>
              </a:rPr>
              <a:t>Validation set 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for tuning</a:t>
            </a:r>
          </a:p>
          <a:p>
            <a:pPr marL="638175" lvl="2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Wingdings" panose="05000000000000000000" pitchFamily="2" charset="2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Think of it as a practice test before your final exam</a:t>
            </a:r>
          </a:p>
          <a:p>
            <a:pPr marL="180975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You might ask – why do we need a validation set?</a:t>
            </a:r>
          </a:p>
          <a:p>
            <a:pPr marL="638175" lvl="2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Wingdings" panose="05000000000000000000" pitchFamily="2" charset="2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To </a:t>
            </a:r>
            <a:r>
              <a:rPr lang="en-US" sz="1700" dirty="0">
                <a:solidFill>
                  <a:srgbClr val="FF0000"/>
                </a:solidFill>
                <a:latin typeface="+mn-lt"/>
                <a:cs typeface="+mn-cs"/>
              </a:rPr>
              <a:t>prevent overfitting 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– if your model does great on training data but poorly on validation data, may be its just memorizing as it is</a:t>
            </a:r>
          </a:p>
          <a:p>
            <a:pPr marL="638175" lvl="2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Wingdings" panose="05000000000000000000" pitchFamily="2" charset="2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To </a:t>
            </a:r>
            <a:r>
              <a:rPr lang="en-US" sz="1700" dirty="0">
                <a:solidFill>
                  <a:srgbClr val="FF0000"/>
                </a:solidFill>
                <a:latin typeface="+mn-lt"/>
                <a:cs typeface="+mn-cs"/>
              </a:rPr>
              <a:t>fine-tune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the model</a:t>
            </a:r>
          </a:p>
          <a:p>
            <a:pPr marL="638175" lvl="2" indent="-180975" eaLnBrk="0" fontAlgn="base" hangingPunct="0">
              <a:lnSpc>
                <a:spcPct val="90000"/>
              </a:lnSpc>
              <a:spcBef>
                <a:spcPct val="50000"/>
              </a:spcBef>
              <a:buClr>
                <a:srgbClr val="887E6E"/>
              </a:buClr>
              <a:buFont typeface="Wingdings" panose="05000000000000000000" pitchFamily="2" charset="2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To decide </a:t>
            </a:r>
            <a:r>
              <a:rPr lang="en-US" sz="1700" dirty="0">
                <a:solidFill>
                  <a:srgbClr val="FF0000"/>
                </a:solidFill>
                <a:latin typeface="+mn-lt"/>
                <a:cs typeface="+mn-cs"/>
              </a:rPr>
              <a:t>when to stop training </a:t>
            </a:r>
            <a:b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sz="17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D03D5-7EA1-67F5-C656-35F85B799D62}"/>
              </a:ext>
            </a:extLst>
          </p:cNvPr>
          <p:cNvSpPr txBox="1"/>
          <p:nvPr/>
        </p:nvSpPr>
        <p:spPr bwMode="auto"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50000"/>
              </a:spcBef>
              <a:buClr>
                <a:srgbClr val="887E6E"/>
              </a:buClr>
            </a:pPr>
            <a:endParaRPr lang="en-US" sz="2400" b="1" i="0" u="none" strike="noStrike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+mn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D94EC5-DBEB-9A9B-B44F-E07C9700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47" y="1535113"/>
            <a:ext cx="4807382" cy="4591050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35D8-CE49-837B-BCF8-FF74ECB3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918" y="6575425"/>
            <a:ext cx="5109633" cy="215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AU" sz="900"/>
              <a:t>Big Data and Analytics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776DB-0BC4-4325-ECCD-0CA91E88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7384" y="6578600"/>
            <a:ext cx="2844800" cy="215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956DA85-404E-9646-866F-75D030953504}" type="slidenum">
              <a:rPr lang="en-US" sz="900" kern="1200">
                <a:latin typeface="Arial" charset="0"/>
                <a:ea typeface="ＭＳ Ｐゴシック" charset="0"/>
                <a:cs typeface="Arial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900" kern="120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7264"/>
      </p:ext>
    </p:extLst>
  </p:cSld>
  <p:clrMapOvr>
    <a:masterClrMapping/>
  </p:clrMapOvr>
</p:sld>
</file>

<file path=ppt/theme/theme1.xml><?xml version="1.0" encoding="utf-8"?>
<a:theme xmlns:a="http://schemas.openxmlformats.org/drawingml/2006/main" name="kkk">
  <a:themeElements>
    <a:clrScheme name="kkk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kk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kk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k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k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20357</TotalTime>
  <Words>2035</Words>
  <Application>Microsoft Office PowerPoint</Application>
  <PresentationFormat>Widescreen</PresentationFormat>
  <Paragraphs>245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Söhne</vt:lpstr>
      <vt:lpstr>Wingdings</vt:lpstr>
      <vt:lpstr>kkk</vt:lpstr>
      <vt:lpstr>Session 7</vt:lpstr>
      <vt:lpstr>Recap</vt:lpstr>
      <vt:lpstr>Recap: Supervised and Unsupervised Machine Learning</vt:lpstr>
      <vt:lpstr>Recap: Supervised and Unsupervised Machine Learning</vt:lpstr>
      <vt:lpstr>Recap: Supervised and Unsupervised Machine Learning</vt:lpstr>
      <vt:lpstr>Recap: Overfitting and Underfitting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Evaluation: Evaluation Metrics for Classification </vt:lpstr>
      <vt:lpstr>Evaluation: Evaluation Metrics for Classification </vt:lpstr>
      <vt:lpstr>Evaluation: Evaluation Metrics for Classification </vt:lpstr>
      <vt:lpstr>Evaluation: Evaluation Metrics for Classification </vt:lpstr>
      <vt:lpstr>Evaluation</vt:lpstr>
      <vt:lpstr>Break</vt:lpstr>
      <vt:lpstr>Questions?</vt:lpstr>
    </vt:vector>
  </TitlesOfParts>
  <Company>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dad</dc:creator>
  <cp:lastModifiedBy>Yuba Raj Kafle (HDR)</cp:lastModifiedBy>
  <cp:revision>805</cp:revision>
  <cp:lastPrinted>2018-03-18T10:41:17Z</cp:lastPrinted>
  <dcterms:created xsi:type="dcterms:W3CDTF">2010-02-21T06:00:47Z</dcterms:created>
  <dcterms:modified xsi:type="dcterms:W3CDTF">2025-10-25T06:59:12Z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kkk:4</vt:lpwstr>
  </property>
  <property fmtid="{D5CDD505-2E9C-101B-9397-08002B2CF9AE}" pid="3" name="ClassificationContentMarkingHeaderText">
    <vt:lpwstr>RMIT Classification: Trusted</vt:lpwstr>
  </property>
  <property fmtid="{D5CDD505-2E9C-101B-9397-08002B2CF9AE}" pid="4" name="MSIP_Label_1b52b3a1-dbcb-41fb-a452-370cf542753f_Enabled">
    <vt:lpwstr>true</vt:lpwstr>
  </property>
  <property fmtid="{D5CDD505-2E9C-101B-9397-08002B2CF9AE}" pid="5" name="MSIP_Label_1b52b3a1-dbcb-41fb-a452-370cf542753f_SetDate">
    <vt:lpwstr>2023-09-19T00:19:22Z</vt:lpwstr>
  </property>
  <property fmtid="{D5CDD505-2E9C-101B-9397-08002B2CF9AE}" pid="6" name="MSIP_Label_1b52b3a1-dbcb-41fb-a452-370cf542753f_Method">
    <vt:lpwstr>Privileged</vt:lpwstr>
  </property>
  <property fmtid="{D5CDD505-2E9C-101B-9397-08002B2CF9AE}" pid="7" name="MSIP_Label_1b52b3a1-dbcb-41fb-a452-370cf542753f_Name">
    <vt:lpwstr>Public</vt:lpwstr>
  </property>
  <property fmtid="{D5CDD505-2E9C-101B-9397-08002B2CF9AE}" pid="8" name="MSIP_Label_1b52b3a1-dbcb-41fb-a452-370cf542753f_SiteId">
    <vt:lpwstr>d1323671-cdbe-4417-b4d4-bdb24b51316b</vt:lpwstr>
  </property>
  <property fmtid="{D5CDD505-2E9C-101B-9397-08002B2CF9AE}" pid="9" name="MSIP_Label_1b52b3a1-dbcb-41fb-a452-370cf542753f_ActionId">
    <vt:lpwstr>6d660856-b09f-4c78-85f2-b22fb1f10b01</vt:lpwstr>
  </property>
  <property fmtid="{D5CDD505-2E9C-101B-9397-08002B2CF9AE}" pid="10" name="MSIP_Label_1b52b3a1-dbcb-41fb-a452-370cf542753f_ContentBits">
    <vt:lpwstr>0</vt:lpwstr>
  </property>
</Properties>
</file>